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7119"/>
    <a:srgbClr val="FFC819"/>
    <a:srgbClr val="00BAFF"/>
    <a:srgbClr val="FFED77"/>
    <a:srgbClr val="BC9B8B"/>
    <a:srgbClr val="FF80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63"/>
    <p:restoredTop sz="94538"/>
  </p:normalViewPr>
  <p:slideViewPr>
    <p:cSldViewPr snapToGrid="0">
      <p:cViewPr varScale="1">
        <p:scale>
          <a:sx n="108" d="100"/>
          <a:sy n="108" d="100"/>
        </p:scale>
        <p:origin x="1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3971F-61C3-7149-8597-9757DB36AB20}" type="datetimeFigureOut">
              <a:rPr lang="es-ES" smtClean="0"/>
              <a:t>22/11/2023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B14D0-4FD4-5048-8913-B87B83FD7E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8982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3A6302-F5F7-D009-1584-77BA006F7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1AAC2CB-6ACA-CA36-90C3-7E257BD8F0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C5B850-F02E-F12D-CA92-C2354F644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9CDC-7EC3-5747-98CA-A05A7A02EAB0}" type="datetimeFigureOut">
              <a:rPr lang="es-ES" smtClean="0"/>
              <a:t>22/11/2023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B56D3C-F2D5-D81A-A07F-61B099E6D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45081A-D618-50F7-8A11-E658909A9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43ED-61DA-2443-867E-65A950CD15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4792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ADBC00-39E0-A1DF-E746-F67F343E4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C88BDC-F121-C9B2-D1B5-988C676AA8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48E5B7-DD6C-2681-1FE8-3AAD9C2F7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9CDC-7EC3-5747-98CA-A05A7A02EAB0}" type="datetimeFigureOut">
              <a:rPr lang="es-ES" smtClean="0"/>
              <a:t>22/11/2023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3B523E-DB2A-C11E-E0CA-4CA38DD48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D7485F-CEDE-4CA5-4431-EF089890C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43ED-61DA-2443-867E-65A950CD15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5687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4016830-A5A2-CD13-3D6B-144ACCAE3B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0771D6F-DB58-61F8-EDFA-8281F87BC6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DB54ED-FFD0-07A1-24A9-7DEA39281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9CDC-7EC3-5747-98CA-A05A7A02EAB0}" type="datetimeFigureOut">
              <a:rPr lang="es-ES" smtClean="0"/>
              <a:t>22/11/2023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3143A6-0D83-B6BD-A7C1-0FE5C708A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4FF538-460D-0710-D841-4759B1D19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43ED-61DA-2443-867E-65A950CD15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7687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9E6C95-BD81-113C-378F-0A57FBD05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20F55B-0669-9D84-1C86-3A0AC6424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17CEAD-6FA7-E931-7490-ABDD312C2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9CDC-7EC3-5747-98CA-A05A7A02EAB0}" type="datetimeFigureOut">
              <a:rPr lang="es-ES" smtClean="0"/>
              <a:t>22/11/2023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2650B5-7055-1305-97D5-99008C936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6692DA-D779-E3DB-4502-7526ECB22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43ED-61DA-2443-867E-65A950CD15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19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54618D-018E-09FF-D681-A9C40263D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18609B-9B3C-1EC4-55F9-7DEC18965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CA0F13-B691-7E18-DB0E-3FCD07B1A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9CDC-7EC3-5747-98CA-A05A7A02EAB0}" type="datetimeFigureOut">
              <a:rPr lang="es-ES" smtClean="0"/>
              <a:t>22/11/2023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331F36-0113-EC17-3A11-E53FECF4E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8A3647-F5FF-247B-C4E2-D85CEC015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43ED-61DA-2443-867E-65A950CD15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0176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64284E-8764-FBB2-4CD6-7E0F1817A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C6CF79-F050-9BFB-DB2C-2A91DD2377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6B58E0-A492-F546-FCCA-87D638168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B0B7591-7638-30BE-526F-B1109AC58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9CDC-7EC3-5747-98CA-A05A7A02EAB0}" type="datetimeFigureOut">
              <a:rPr lang="es-ES" smtClean="0"/>
              <a:t>22/11/2023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F5E4887-6842-7C59-6271-B88BA20F7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84D5C7-01CD-A525-8B84-400D13C9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43ED-61DA-2443-867E-65A950CD15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7815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F59755-B45D-8E1E-9665-C24944A31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D7C13C-6B71-5E50-405F-1C3FE0A11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F840D6C-4E02-699D-1666-6BE2F8B747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151781D-2FFF-C1F3-8AB6-038AD26F6B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708235A-185D-CDAD-719E-40B2E288F8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31248B8-7DC5-B5BD-4C24-C1F37AC14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9CDC-7EC3-5747-98CA-A05A7A02EAB0}" type="datetimeFigureOut">
              <a:rPr lang="es-ES" smtClean="0"/>
              <a:t>22/11/2023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883CFAA-9833-3D09-9B3E-B23BA6998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4A398B9-D626-FA10-7399-424F602A2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43ED-61DA-2443-867E-65A950CD15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4259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212DC0-36F6-9931-9B23-BDED4E580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17237A2-B6E2-487D-0B87-39F254FD2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9CDC-7EC3-5747-98CA-A05A7A02EAB0}" type="datetimeFigureOut">
              <a:rPr lang="es-ES" smtClean="0"/>
              <a:t>22/11/2023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7F2418C-CE4C-9D03-070E-D27F97F03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8118720-DEB1-FD08-F2C1-D39C81C50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43ED-61DA-2443-867E-65A950CD15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5139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9ED7D73-A962-D4AF-A683-913D0038D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9CDC-7EC3-5747-98CA-A05A7A02EAB0}" type="datetimeFigureOut">
              <a:rPr lang="es-ES" smtClean="0"/>
              <a:t>22/11/2023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16C4C60-A9A0-12A5-4147-34FF539BD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669C4BB-4853-88D5-500E-C7E856411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43ED-61DA-2443-867E-65A950CD15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8608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9DAAF8-BC8C-78A4-57FD-4F2C30897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54D75A-8F0E-F5E5-B7C3-2D74F5237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6DCC9E0-C273-A4F9-1A86-BB8BA1A80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5075E9-A9FB-0310-C539-90CA92B38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9CDC-7EC3-5747-98CA-A05A7A02EAB0}" type="datetimeFigureOut">
              <a:rPr lang="es-ES" smtClean="0"/>
              <a:t>22/11/2023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4AD4AF-3EF9-4140-3B60-7E9B08234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069BCF-BAE5-65F0-0E00-A59CBD437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43ED-61DA-2443-867E-65A950CD15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7844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0EDE24-E65A-7DAA-407F-6CA7A468B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B09CFCE-1856-72F9-41A1-9D3340676B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1A54345-F266-3347-9C7C-9186050BA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D3385CE-1162-F23A-DFFC-641616098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9CDC-7EC3-5747-98CA-A05A7A02EAB0}" type="datetimeFigureOut">
              <a:rPr lang="es-ES" smtClean="0"/>
              <a:t>22/11/2023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D3D70EE-B447-AC1E-25C2-3AC5A38FD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CB4DBE-FA78-FEE9-A92A-82E415C79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43ED-61DA-2443-867E-65A950CD15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9864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D41C0D1-978A-96A0-35BC-5CD9CE67C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F07CCD6-212C-0D60-F48B-4AF2B7852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55720E-9985-3586-25D3-8BA23CDBE9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49CDC-7EC3-5747-98CA-A05A7A02EAB0}" type="datetimeFigureOut">
              <a:rPr lang="es-ES" smtClean="0"/>
              <a:t>22/11/2023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15A71F-EEC0-6CBF-DCC3-EC778FDAAF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7CEB60-E797-9446-8279-C3B796395B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943ED-61DA-2443-867E-65A950CD15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415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school-a-book-knowledge-study-1661731/" TargetMode="External"/><Relationship Id="rId2" Type="http://schemas.openxmlformats.org/officeDocument/2006/relationships/hyperlink" Target="https://creativecommons.org/licenses/by-sa/4.0/?ref=chooser-v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ffingtonpost.es/2017/01/15/palabras-intraducibles_n_13970574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helanguagenerds.com/2021/30-untranslatable-words-from-other-languages-illustrated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Arc 10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057A582-9762-E285-6E62-6B37A0A30B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03039" y="2269798"/>
            <a:ext cx="5294671" cy="1754613"/>
          </a:xfrm>
        </p:spPr>
        <p:txBody>
          <a:bodyPr>
            <a:normAutofit/>
          </a:bodyPr>
          <a:lstStyle/>
          <a:p>
            <a:r>
              <a:rPr lang="es-ES" sz="5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Perdidos en la traducción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368" y="366810"/>
            <a:ext cx="6124381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E0294C6-1D80-C513-44BE-67F46B4409A8}"/>
              </a:ext>
            </a:extLst>
          </p:cNvPr>
          <p:cNvSpPr txBox="1"/>
          <p:nvPr/>
        </p:nvSpPr>
        <p:spPr>
          <a:xfrm>
            <a:off x="880736" y="6506705"/>
            <a:ext cx="102880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700020" algn="ctr"/>
                <a:tab pos="5400040" algn="r"/>
              </a:tabLst>
            </a:pPr>
            <a:r>
              <a:rPr lang="es-ES" sz="10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 2023 </a:t>
            </a:r>
            <a:r>
              <a:rPr lang="es-ES" sz="1000" dirty="0" err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by</a:t>
            </a:r>
            <a:r>
              <a:rPr lang="es-ES" sz="10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Ministerio de Educación y Formación Profesional </a:t>
            </a:r>
            <a:r>
              <a:rPr lang="es-ES" sz="1000" dirty="0" err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</a:t>
            </a:r>
            <a:r>
              <a:rPr lang="es-ES" sz="10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s-ES" sz="1000" dirty="0" err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licensed</a:t>
            </a:r>
            <a:r>
              <a:rPr lang="es-ES" sz="10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s-ES" sz="1000" dirty="0" err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under</a:t>
            </a:r>
            <a:r>
              <a:rPr lang="es-ES" sz="10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s-ES" sz="10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 4.0</a:t>
            </a:r>
            <a:endParaRPr lang="es-ES" sz="10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7D257C4A-5283-8141-1280-69F8D7F9EEB2}"/>
              </a:ext>
            </a:extLst>
          </p:cNvPr>
          <p:cNvGrpSpPr/>
          <p:nvPr/>
        </p:nvGrpSpPr>
        <p:grpSpPr>
          <a:xfrm>
            <a:off x="1105570" y="1593065"/>
            <a:ext cx="4845863" cy="3872548"/>
            <a:chOff x="1105570" y="1593065"/>
            <a:chExt cx="4845863" cy="3872548"/>
          </a:xfrm>
        </p:grpSpPr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9E7243E6-1DCE-7763-7A49-46ECE569DAF9}"/>
                </a:ext>
              </a:extLst>
            </p:cNvPr>
            <p:cNvSpPr txBox="1"/>
            <p:nvPr/>
          </p:nvSpPr>
          <p:spPr>
            <a:xfrm>
              <a:off x="1105570" y="5065503"/>
              <a:ext cx="484586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10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Enlace: </a:t>
              </a:r>
              <a:r>
                <a:rPr lang="es-ES" sz="10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hlinkClick r:id="rId3"/>
                </a:rPr>
                <a:t>https://pixabay.com/photos/school-a-book-knowledge-study-1661731/</a:t>
              </a:r>
              <a:r>
                <a:rPr lang="es-ES" sz="10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</a:p>
            <a:p>
              <a:r>
                <a:rPr lang="es-ES" sz="10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Licencia: Free </a:t>
              </a:r>
              <a:r>
                <a:rPr lang="es-ES" sz="100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to</a:t>
              </a:r>
              <a:r>
                <a:rPr lang="es-ES" sz="10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use </a:t>
              </a:r>
              <a:r>
                <a:rPr lang="es-ES" sz="100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under</a:t>
              </a:r>
              <a:r>
                <a:rPr lang="es-ES" sz="10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s-ES" sz="100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the</a:t>
              </a:r>
              <a:r>
                <a:rPr lang="es-ES" sz="10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Content </a:t>
              </a:r>
              <a:r>
                <a:rPr lang="es-ES" sz="100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License</a:t>
              </a:r>
              <a:r>
                <a:rPr lang="es-ES" sz="10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/ No </a:t>
              </a:r>
              <a:r>
                <a:rPr lang="es-ES" sz="100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attribution</a:t>
              </a:r>
              <a:r>
                <a:rPr lang="es-ES" sz="10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s-ES" sz="100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required</a:t>
              </a:r>
              <a:endParaRPr lang="es-ES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pic>
          <p:nvPicPr>
            <p:cNvPr id="6" name="Imagen 5" descr="Un libro abierto&#10;&#10;Descripción generada automáticamente con confianza baja">
              <a:extLst>
                <a:ext uri="{FF2B5EF4-FFF2-40B4-BE49-F238E27FC236}">
                  <a16:creationId xmlns:a16="http://schemas.microsoft.com/office/drawing/2014/main" id="{F67EC2E5-0E25-AF77-495A-60D9BEB31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314784" y="1593065"/>
              <a:ext cx="4427433" cy="33205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528CF3DA-42F4-4384-9EA7-90CE08C57B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9252" y="62558"/>
            <a:ext cx="5762244" cy="90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204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FD7B8DB9-C60E-B1DF-19AC-23EB5C9554A5}"/>
              </a:ext>
            </a:extLst>
          </p:cNvPr>
          <p:cNvSpPr txBox="1"/>
          <p:nvPr/>
        </p:nvSpPr>
        <p:spPr>
          <a:xfrm>
            <a:off x="2622460" y="523677"/>
            <a:ext cx="694707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s-ES" sz="3000" b="1" i="1" dirty="0" err="1">
                <a:solidFill>
                  <a:srgbClr val="0070C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Lost</a:t>
            </a:r>
            <a:r>
              <a:rPr lang="es-ES" sz="3000" b="1" i="1" dirty="0">
                <a:solidFill>
                  <a:srgbClr val="0070C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 </a:t>
            </a:r>
            <a:r>
              <a:rPr lang="es-ES" sz="3000" b="1" i="1" dirty="0" err="1">
                <a:solidFill>
                  <a:srgbClr val="0070C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Translation</a:t>
            </a:r>
            <a:r>
              <a:rPr lang="es-ES" sz="3000" b="1" i="0" dirty="0">
                <a:solidFill>
                  <a:srgbClr val="394149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en otras lenguas</a:t>
            </a:r>
          </a:p>
        </p:txBody>
      </p:sp>
      <p:sp>
        <p:nvSpPr>
          <p:cNvPr id="8" name="Onda 7">
            <a:extLst>
              <a:ext uri="{FF2B5EF4-FFF2-40B4-BE49-F238E27FC236}">
                <a16:creationId xmlns:a16="http://schemas.microsoft.com/office/drawing/2014/main" id="{15D9BED9-586A-A2B0-B417-DD47A46FFAAC}"/>
              </a:ext>
            </a:extLst>
          </p:cNvPr>
          <p:cNvSpPr/>
          <p:nvPr/>
        </p:nvSpPr>
        <p:spPr>
          <a:xfrm>
            <a:off x="869163" y="1420174"/>
            <a:ext cx="3017037" cy="1768642"/>
          </a:xfrm>
          <a:prstGeom prst="wav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b="1" dirty="0">
                <a:solidFill>
                  <a:schemeClr val="tx1"/>
                </a:solidFill>
                <a:latin typeface="Ink Free" panose="03080402000500000000" pitchFamily="66" charset="0"/>
              </a:rPr>
              <a:t>Saudade</a:t>
            </a:r>
          </a:p>
          <a:p>
            <a:pPr algn="ctr"/>
            <a:r>
              <a:rPr lang="es-ES" sz="2500" dirty="0">
                <a:solidFill>
                  <a:schemeClr val="tx1"/>
                </a:solidFill>
                <a:latin typeface="Ink Free" panose="03080402000500000000" pitchFamily="66" charset="0"/>
              </a:rPr>
              <a:t>[portugués]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BE72CCE-CA5F-1837-0D5B-499FFED44373}"/>
              </a:ext>
            </a:extLst>
          </p:cNvPr>
          <p:cNvSpPr txBox="1"/>
          <p:nvPr/>
        </p:nvSpPr>
        <p:spPr>
          <a:xfrm>
            <a:off x="869162" y="3188816"/>
            <a:ext cx="301703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500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 vago deseo por algo o alguien que ya no tenemos o que ya no existe</a:t>
            </a:r>
            <a:endParaRPr lang="es-ES" sz="15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Onda 1">
            <a:extLst>
              <a:ext uri="{FF2B5EF4-FFF2-40B4-BE49-F238E27FC236}">
                <a16:creationId xmlns:a16="http://schemas.microsoft.com/office/drawing/2014/main" id="{329DBECC-A07B-D703-EE24-CF9F3C1B1D04}"/>
              </a:ext>
            </a:extLst>
          </p:cNvPr>
          <p:cNvSpPr/>
          <p:nvPr/>
        </p:nvSpPr>
        <p:spPr>
          <a:xfrm>
            <a:off x="4587481" y="1420174"/>
            <a:ext cx="3017037" cy="1768642"/>
          </a:xfrm>
          <a:prstGeom prst="wav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b="1" dirty="0" err="1">
                <a:solidFill>
                  <a:schemeClr val="tx1"/>
                </a:solidFill>
                <a:latin typeface="Ink Free" panose="03080402000500000000" pitchFamily="66" charset="0"/>
              </a:rPr>
              <a:t>Abbiocco</a:t>
            </a:r>
            <a:endParaRPr lang="es-ES" sz="2500" b="1" dirty="0">
              <a:solidFill>
                <a:schemeClr val="tx1"/>
              </a:solidFill>
              <a:latin typeface="Ink Free" panose="03080402000500000000" pitchFamily="66" charset="0"/>
            </a:endParaRPr>
          </a:p>
          <a:p>
            <a:pPr algn="ctr"/>
            <a:r>
              <a:rPr lang="es-ES" sz="2500" dirty="0">
                <a:solidFill>
                  <a:schemeClr val="tx1"/>
                </a:solidFill>
                <a:latin typeface="Ink Free" panose="03080402000500000000" pitchFamily="66" charset="0"/>
              </a:rPr>
              <a:t>[italiano]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9521C86-B590-F755-2C1A-FE6C0F01F28F}"/>
              </a:ext>
            </a:extLst>
          </p:cNvPr>
          <p:cNvSpPr txBox="1"/>
          <p:nvPr/>
        </p:nvSpPr>
        <p:spPr>
          <a:xfrm>
            <a:off x="4587480" y="3188816"/>
            <a:ext cx="301703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500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Estado de somnolencia después de una comida copiosa</a:t>
            </a:r>
            <a:endParaRPr lang="es-ES" sz="15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Onda 3">
            <a:extLst>
              <a:ext uri="{FF2B5EF4-FFF2-40B4-BE49-F238E27FC236}">
                <a16:creationId xmlns:a16="http://schemas.microsoft.com/office/drawing/2014/main" id="{3F12D089-BCE7-0A21-9AE0-900C245412E1}"/>
              </a:ext>
            </a:extLst>
          </p:cNvPr>
          <p:cNvSpPr/>
          <p:nvPr/>
        </p:nvSpPr>
        <p:spPr>
          <a:xfrm>
            <a:off x="8305797" y="1420174"/>
            <a:ext cx="3017037" cy="1768642"/>
          </a:xfrm>
          <a:prstGeom prst="wav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b="1" dirty="0" err="1">
                <a:solidFill>
                  <a:schemeClr val="tx1"/>
                </a:solidFill>
                <a:latin typeface="Ink Free" panose="03080402000500000000" pitchFamily="66" charset="0"/>
              </a:rPr>
              <a:t>L’esprit</a:t>
            </a:r>
            <a:r>
              <a:rPr lang="es-ES" sz="2500" b="1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s-ES" sz="2500" b="1" dirty="0" err="1">
                <a:solidFill>
                  <a:schemeClr val="tx1"/>
                </a:solidFill>
                <a:latin typeface="Ink Free" panose="03080402000500000000" pitchFamily="66" charset="0"/>
              </a:rPr>
              <a:t>d’escalier</a:t>
            </a:r>
            <a:endParaRPr lang="es-ES" sz="2500" b="1" dirty="0">
              <a:solidFill>
                <a:schemeClr val="tx1"/>
              </a:solidFill>
              <a:latin typeface="Ink Free" panose="03080402000500000000" pitchFamily="66" charset="0"/>
            </a:endParaRPr>
          </a:p>
          <a:p>
            <a:pPr algn="ctr"/>
            <a:r>
              <a:rPr lang="es-ES" sz="2500" dirty="0">
                <a:solidFill>
                  <a:schemeClr val="tx1"/>
                </a:solidFill>
                <a:latin typeface="Ink Free" panose="03080402000500000000" pitchFamily="66" charset="0"/>
              </a:rPr>
              <a:t>[francés]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7C6C042-82FC-D9EB-A541-12A526E82D36}"/>
              </a:ext>
            </a:extLst>
          </p:cNvPr>
          <p:cNvSpPr txBox="1"/>
          <p:nvPr/>
        </p:nvSpPr>
        <p:spPr>
          <a:xfrm>
            <a:off x="8305796" y="3188816"/>
            <a:ext cx="301703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500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Ocurrencia de una respuesta ingeniosa cuando ya es tarde para darla</a:t>
            </a:r>
            <a:endParaRPr lang="es-ES" sz="15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Onda 5">
            <a:extLst>
              <a:ext uri="{FF2B5EF4-FFF2-40B4-BE49-F238E27FC236}">
                <a16:creationId xmlns:a16="http://schemas.microsoft.com/office/drawing/2014/main" id="{CBC3AE20-523C-EF5D-1CA6-5D2ECD51F805}"/>
              </a:ext>
            </a:extLst>
          </p:cNvPr>
          <p:cNvSpPr/>
          <p:nvPr/>
        </p:nvSpPr>
        <p:spPr>
          <a:xfrm>
            <a:off x="2728322" y="3973646"/>
            <a:ext cx="3017037" cy="1768642"/>
          </a:xfrm>
          <a:prstGeom prst="wav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b="1" dirty="0" err="1">
                <a:solidFill>
                  <a:schemeClr val="tx1"/>
                </a:solidFill>
                <a:latin typeface="Ink Free" panose="03080402000500000000" pitchFamily="66" charset="0"/>
              </a:rPr>
              <a:t>Schilderwald</a:t>
            </a:r>
            <a:endParaRPr lang="es-ES" sz="2500" b="1" dirty="0">
              <a:solidFill>
                <a:schemeClr val="tx1"/>
              </a:solidFill>
              <a:latin typeface="Ink Free" panose="03080402000500000000" pitchFamily="66" charset="0"/>
            </a:endParaRPr>
          </a:p>
          <a:p>
            <a:pPr algn="ctr"/>
            <a:r>
              <a:rPr lang="es-ES" sz="2500" dirty="0">
                <a:solidFill>
                  <a:schemeClr val="tx1"/>
                </a:solidFill>
                <a:latin typeface="Ink Free" panose="03080402000500000000" pitchFamily="66" charset="0"/>
              </a:rPr>
              <a:t>[alemán]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C5ABC00-AFC0-0FF3-EC85-C92C526D90E2}"/>
              </a:ext>
            </a:extLst>
          </p:cNvPr>
          <p:cNvSpPr txBox="1"/>
          <p:nvPr/>
        </p:nvSpPr>
        <p:spPr>
          <a:xfrm>
            <a:off x="2728321" y="5742288"/>
            <a:ext cx="301703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500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Una calle con tantas señales que, en vez de ayudar, confunden</a:t>
            </a:r>
            <a:endParaRPr lang="es-ES" sz="15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Onda 8">
            <a:extLst>
              <a:ext uri="{FF2B5EF4-FFF2-40B4-BE49-F238E27FC236}">
                <a16:creationId xmlns:a16="http://schemas.microsoft.com/office/drawing/2014/main" id="{5AD0055B-B161-9FEB-A0A4-4E2DFE87ABD2}"/>
              </a:ext>
            </a:extLst>
          </p:cNvPr>
          <p:cNvSpPr/>
          <p:nvPr/>
        </p:nvSpPr>
        <p:spPr>
          <a:xfrm>
            <a:off x="6446637" y="4011683"/>
            <a:ext cx="3017037" cy="1768642"/>
          </a:xfrm>
          <a:prstGeom prst="wav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b="1" dirty="0" err="1">
                <a:solidFill>
                  <a:schemeClr val="tx1"/>
                </a:solidFill>
                <a:latin typeface="Ink Free" panose="03080402000500000000" pitchFamily="66" charset="0"/>
              </a:rPr>
              <a:t>Scrumptious</a:t>
            </a:r>
            <a:endParaRPr lang="es-ES" sz="2500" b="1" dirty="0">
              <a:solidFill>
                <a:schemeClr val="tx1"/>
              </a:solidFill>
              <a:latin typeface="Ink Free" panose="03080402000500000000" pitchFamily="66" charset="0"/>
            </a:endParaRPr>
          </a:p>
          <a:p>
            <a:pPr algn="ctr"/>
            <a:r>
              <a:rPr lang="es-ES" sz="2500" dirty="0">
                <a:solidFill>
                  <a:schemeClr val="tx1"/>
                </a:solidFill>
                <a:latin typeface="Ink Free" panose="03080402000500000000" pitchFamily="66" charset="0"/>
              </a:rPr>
              <a:t>[inglés]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1A17890-2003-6E6E-BC5D-A35A4E0AAA01}"/>
              </a:ext>
            </a:extLst>
          </p:cNvPr>
          <p:cNvSpPr txBox="1"/>
          <p:nvPr/>
        </p:nvSpPr>
        <p:spPr>
          <a:xfrm>
            <a:off x="6446636" y="5780325"/>
            <a:ext cx="301703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5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 plato tan delicioso que solo se puede describir con un sonido</a:t>
            </a:r>
            <a:endParaRPr lang="es-ES" sz="15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390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FD7B8DB9-C60E-B1DF-19AC-23EB5C9554A5}"/>
              </a:ext>
            </a:extLst>
          </p:cNvPr>
          <p:cNvSpPr txBox="1"/>
          <p:nvPr/>
        </p:nvSpPr>
        <p:spPr>
          <a:xfrm>
            <a:off x="2622460" y="523677"/>
            <a:ext cx="694707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s-ES" sz="3000" b="1" i="1" dirty="0" err="1">
                <a:solidFill>
                  <a:srgbClr val="0070C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Lost</a:t>
            </a:r>
            <a:r>
              <a:rPr lang="es-ES" sz="3000" b="1" i="1" dirty="0">
                <a:solidFill>
                  <a:srgbClr val="0070C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 </a:t>
            </a:r>
            <a:r>
              <a:rPr lang="es-ES" sz="3000" b="1" i="1" dirty="0" err="1">
                <a:solidFill>
                  <a:srgbClr val="0070C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Translation</a:t>
            </a:r>
            <a:r>
              <a:rPr lang="es-ES" sz="3000" b="1" i="0" dirty="0">
                <a:solidFill>
                  <a:srgbClr val="394149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para saber más</a:t>
            </a:r>
          </a:p>
        </p:txBody>
      </p:sp>
      <p:pic>
        <p:nvPicPr>
          <p:cNvPr id="14" name="Imagen 13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2B76DF4E-D57C-9115-5264-41F3DAB5E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799" y="1484685"/>
            <a:ext cx="7772400" cy="2367133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10163450-7034-729F-1730-AD28AD0AD3ED}"/>
              </a:ext>
            </a:extLst>
          </p:cNvPr>
          <p:cNvSpPr txBox="1"/>
          <p:nvPr/>
        </p:nvSpPr>
        <p:spPr>
          <a:xfrm>
            <a:off x="2124339" y="3935662"/>
            <a:ext cx="78578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3"/>
              </a:rPr>
              <a:t>https://www.huffingtonpost.es/2017/01/15/palabras-intraducibles_n_13970574.html</a:t>
            </a:r>
            <a:r>
              <a:rPr lang="es-E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3020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FD7B8DB9-C60E-B1DF-19AC-23EB5C9554A5}"/>
              </a:ext>
            </a:extLst>
          </p:cNvPr>
          <p:cNvSpPr txBox="1"/>
          <p:nvPr/>
        </p:nvSpPr>
        <p:spPr>
          <a:xfrm>
            <a:off x="2622460" y="523677"/>
            <a:ext cx="694707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s-ES" sz="3000" b="1" i="1" dirty="0" err="1">
                <a:solidFill>
                  <a:srgbClr val="0070C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Lost</a:t>
            </a:r>
            <a:r>
              <a:rPr lang="es-ES" sz="3000" b="1" i="1" dirty="0">
                <a:solidFill>
                  <a:srgbClr val="0070C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 </a:t>
            </a:r>
            <a:r>
              <a:rPr lang="es-ES" sz="3000" b="1" i="1" dirty="0" err="1">
                <a:solidFill>
                  <a:srgbClr val="0070C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Translation</a:t>
            </a:r>
            <a:r>
              <a:rPr lang="es-ES" sz="3000" b="1" i="0" dirty="0">
                <a:solidFill>
                  <a:srgbClr val="394149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para saber más</a:t>
            </a:r>
          </a:p>
        </p:txBody>
      </p:sp>
      <p:pic>
        <p:nvPicPr>
          <p:cNvPr id="18" name="Imagen 1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FAC4A1DE-717B-C20E-93C6-9ACE6A623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186" y="1226884"/>
            <a:ext cx="6601692" cy="440423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A3EA9F9-49C3-7EB5-61E8-2ECD6A62326C}"/>
              </a:ext>
            </a:extLst>
          </p:cNvPr>
          <p:cNvSpPr txBox="1"/>
          <p:nvPr/>
        </p:nvSpPr>
        <p:spPr>
          <a:xfrm>
            <a:off x="1828800" y="5687992"/>
            <a:ext cx="84702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3"/>
              </a:rPr>
              <a:t>https://thelanguagenerds.com/2021/30-untranslatable-words-from-other-languages-illustrated/</a:t>
            </a:r>
            <a:r>
              <a:rPr lang="es-E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5182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FD7B8DB9-C60E-B1DF-19AC-23EB5C9554A5}"/>
              </a:ext>
            </a:extLst>
          </p:cNvPr>
          <p:cNvSpPr txBox="1"/>
          <p:nvPr/>
        </p:nvSpPr>
        <p:spPr>
          <a:xfrm>
            <a:off x="2622460" y="523677"/>
            <a:ext cx="694707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s-ES" sz="3000" b="1" i="0" dirty="0">
                <a:solidFill>
                  <a:srgbClr val="394149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¿Es posible traducirlo todo?</a:t>
            </a:r>
          </a:p>
        </p:txBody>
      </p:sp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8D80D7DB-7B46-BB2D-B423-588D725EB4C9}"/>
              </a:ext>
            </a:extLst>
          </p:cNvPr>
          <p:cNvSpPr/>
          <p:nvPr/>
        </p:nvSpPr>
        <p:spPr>
          <a:xfrm>
            <a:off x="2440849" y="1318754"/>
            <a:ext cx="7310301" cy="1076075"/>
          </a:xfrm>
          <a:prstGeom prst="roundRect">
            <a:avLst/>
          </a:prstGeom>
          <a:solidFill>
            <a:srgbClr val="FFC000"/>
          </a:solidFill>
          <a:ln>
            <a:solidFill>
              <a:srgbClr val="FFC8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b="1" dirty="0">
              <a:solidFill>
                <a:srgbClr val="0070C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s-ES" sz="2000" b="1" dirty="0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Algunos conceptos son tan intrínsecos a una cultura, que solo palabras para nombrarlos en la lengua de esta cultura</a:t>
            </a:r>
          </a:p>
          <a:p>
            <a:pPr algn="ctr"/>
            <a:endParaRPr lang="es-ES" sz="2000" dirty="0">
              <a:solidFill>
                <a:srgbClr val="C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77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FD7B8DB9-C60E-B1DF-19AC-23EB5C9554A5}"/>
              </a:ext>
            </a:extLst>
          </p:cNvPr>
          <p:cNvSpPr txBox="1"/>
          <p:nvPr/>
        </p:nvSpPr>
        <p:spPr>
          <a:xfrm>
            <a:off x="2622460" y="523677"/>
            <a:ext cx="694707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s-ES" sz="3000" b="1" i="0" dirty="0">
                <a:solidFill>
                  <a:srgbClr val="394149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¿Es posible traducirlo todo?</a:t>
            </a:r>
          </a:p>
        </p:txBody>
      </p:sp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8D80D7DB-7B46-BB2D-B423-588D725EB4C9}"/>
              </a:ext>
            </a:extLst>
          </p:cNvPr>
          <p:cNvSpPr/>
          <p:nvPr/>
        </p:nvSpPr>
        <p:spPr>
          <a:xfrm>
            <a:off x="2440849" y="1318754"/>
            <a:ext cx="7310301" cy="1580857"/>
          </a:xfrm>
          <a:prstGeom prst="roundRect">
            <a:avLst/>
          </a:prstGeom>
          <a:solidFill>
            <a:srgbClr val="FFC000"/>
          </a:solidFill>
          <a:ln>
            <a:solidFill>
              <a:srgbClr val="FFC8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b="1" dirty="0">
              <a:solidFill>
                <a:srgbClr val="0070C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s-ES" sz="2000" b="1" dirty="0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Pensemos cómo y por qué se forman...</a:t>
            </a:r>
          </a:p>
          <a:p>
            <a:pPr algn="ctr"/>
            <a:endParaRPr lang="es-ES" sz="2000" b="1" dirty="0">
              <a:solidFill>
                <a:srgbClr val="0070C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s-ES" sz="2000" b="1" dirty="0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Veamos estos tres ejemplos y comentemos por qué son palabras únicas al español</a:t>
            </a:r>
          </a:p>
          <a:p>
            <a:pPr algn="ctr"/>
            <a:endParaRPr lang="es-ES" sz="2000" dirty="0">
              <a:solidFill>
                <a:srgbClr val="C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Onda 1">
            <a:extLst>
              <a:ext uri="{FF2B5EF4-FFF2-40B4-BE49-F238E27FC236}">
                <a16:creationId xmlns:a16="http://schemas.microsoft.com/office/drawing/2014/main" id="{B06A1D37-1C90-1DEA-6458-D71860984AF9}"/>
              </a:ext>
            </a:extLst>
          </p:cNvPr>
          <p:cNvSpPr/>
          <p:nvPr/>
        </p:nvSpPr>
        <p:spPr>
          <a:xfrm>
            <a:off x="1768642" y="3320716"/>
            <a:ext cx="2310063" cy="1768642"/>
          </a:xfrm>
          <a:prstGeom prst="wav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dirty="0">
                <a:solidFill>
                  <a:schemeClr val="tx1"/>
                </a:solidFill>
                <a:latin typeface="Ink Free" panose="03080402000500000000" pitchFamily="66" charset="0"/>
              </a:rPr>
              <a:t>Morriña</a:t>
            </a:r>
          </a:p>
        </p:txBody>
      </p:sp>
      <p:sp>
        <p:nvSpPr>
          <p:cNvPr id="4" name="Onda 3">
            <a:extLst>
              <a:ext uri="{FF2B5EF4-FFF2-40B4-BE49-F238E27FC236}">
                <a16:creationId xmlns:a16="http://schemas.microsoft.com/office/drawing/2014/main" id="{D05DDA25-E5BA-D2BC-8AD0-B13066DAF0EA}"/>
              </a:ext>
            </a:extLst>
          </p:cNvPr>
          <p:cNvSpPr/>
          <p:nvPr/>
        </p:nvSpPr>
        <p:spPr>
          <a:xfrm>
            <a:off x="4880809" y="4565681"/>
            <a:ext cx="2310063" cy="1768642"/>
          </a:xfrm>
          <a:prstGeom prst="wav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dirty="0">
                <a:solidFill>
                  <a:schemeClr val="tx1"/>
                </a:solidFill>
                <a:latin typeface="Ink Free" panose="03080402000500000000" pitchFamily="66" charset="0"/>
              </a:rPr>
              <a:t>Sobremesa</a:t>
            </a:r>
          </a:p>
        </p:txBody>
      </p:sp>
      <p:sp>
        <p:nvSpPr>
          <p:cNvPr id="5" name="Onda 4">
            <a:extLst>
              <a:ext uri="{FF2B5EF4-FFF2-40B4-BE49-F238E27FC236}">
                <a16:creationId xmlns:a16="http://schemas.microsoft.com/office/drawing/2014/main" id="{40F826BA-88BB-C5A7-C08B-00A080CF4FB2}"/>
              </a:ext>
            </a:extLst>
          </p:cNvPr>
          <p:cNvSpPr/>
          <p:nvPr/>
        </p:nvSpPr>
        <p:spPr>
          <a:xfrm>
            <a:off x="7777971" y="3074069"/>
            <a:ext cx="2310063" cy="1768642"/>
          </a:xfrm>
          <a:prstGeom prst="wav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dirty="0">
                <a:solidFill>
                  <a:schemeClr val="tx1"/>
                </a:solidFill>
                <a:latin typeface="Ink Free" panose="03080402000500000000" pitchFamily="66" charset="0"/>
              </a:rPr>
              <a:t>Tutear</a:t>
            </a:r>
          </a:p>
        </p:txBody>
      </p:sp>
    </p:spTree>
    <p:extLst>
      <p:ext uri="{BB962C8B-B14F-4D97-AF65-F5344CB8AC3E}">
        <p14:creationId xmlns:p14="http://schemas.microsoft.com/office/powerpoint/2010/main" val="415584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FD7B8DB9-C60E-B1DF-19AC-23EB5C9554A5}"/>
              </a:ext>
            </a:extLst>
          </p:cNvPr>
          <p:cNvSpPr txBox="1"/>
          <p:nvPr/>
        </p:nvSpPr>
        <p:spPr>
          <a:xfrm>
            <a:off x="2622460" y="523677"/>
            <a:ext cx="694707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s-ES" sz="3000" b="1" i="0" dirty="0">
                <a:solidFill>
                  <a:srgbClr val="394149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¿Es posible traducirlo todo?</a:t>
            </a:r>
          </a:p>
        </p:txBody>
      </p:sp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8D80D7DB-7B46-BB2D-B423-588D725EB4C9}"/>
              </a:ext>
            </a:extLst>
          </p:cNvPr>
          <p:cNvSpPr/>
          <p:nvPr/>
        </p:nvSpPr>
        <p:spPr>
          <a:xfrm>
            <a:off x="2440849" y="1318754"/>
            <a:ext cx="7310301" cy="1580857"/>
          </a:xfrm>
          <a:prstGeom prst="roundRect">
            <a:avLst/>
          </a:prstGeom>
          <a:solidFill>
            <a:srgbClr val="FFC000"/>
          </a:solidFill>
          <a:ln>
            <a:solidFill>
              <a:srgbClr val="FFC8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b="1" dirty="0">
              <a:solidFill>
                <a:srgbClr val="0070C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s-ES" sz="2000" b="1" dirty="0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¿Se os ocurre alguna palabra más en español?</a:t>
            </a:r>
          </a:p>
          <a:p>
            <a:pPr algn="ctr"/>
            <a:endParaRPr lang="es-ES" sz="2000" dirty="0">
              <a:solidFill>
                <a:srgbClr val="C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38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FD7B8DB9-C60E-B1DF-19AC-23EB5C9554A5}"/>
              </a:ext>
            </a:extLst>
          </p:cNvPr>
          <p:cNvSpPr txBox="1"/>
          <p:nvPr/>
        </p:nvSpPr>
        <p:spPr>
          <a:xfrm>
            <a:off x="2622460" y="523677"/>
            <a:ext cx="694707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s-ES" sz="3000" b="1" i="0" dirty="0">
                <a:solidFill>
                  <a:srgbClr val="394149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¿Es posible traducirlo todo?</a:t>
            </a:r>
          </a:p>
        </p:txBody>
      </p:sp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8D80D7DB-7B46-BB2D-B423-588D725EB4C9}"/>
              </a:ext>
            </a:extLst>
          </p:cNvPr>
          <p:cNvSpPr/>
          <p:nvPr/>
        </p:nvSpPr>
        <p:spPr>
          <a:xfrm>
            <a:off x="2440849" y="1318754"/>
            <a:ext cx="7310301" cy="1580857"/>
          </a:xfrm>
          <a:prstGeom prst="roundRect">
            <a:avLst/>
          </a:prstGeom>
          <a:solidFill>
            <a:srgbClr val="FFC000"/>
          </a:solidFill>
          <a:ln>
            <a:solidFill>
              <a:srgbClr val="FFC8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b="1" dirty="0">
              <a:solidFill>
                <a:srgbClr val="0070C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s-ES" sz="2000" b="1" dirty="0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¿Se os ocurre alguna palabra más en español?</a:t>
            </a:r>
          </a:p>
          <a:p>
            <a:pPr algn="ctr"/>
            <a:endParaRPr lang="es-ES" sz="2000" dirty="0">
              <a:solidFill>
                <a:srgbClr val="C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Onda 1">
            <a:extLst>
              <a:ext uri="{FF2B5EF4-FFF2-40B4-BE49-F238E27FC236}">
                <a16:creationId xmlns:a16="http://schemas.microsoft.com/office/drawing/2014/main" id="{B06A1D37-1C90-1DEA-6458-D71860984AF9}"/>
              </a:ext>
            </a:extLst>
          </p:cNvPr>
          <p:cNvSpPr/>
          <p:nvPr/>
        </p:nvSpPr>
        <p:spPr>
          <a:xfrm>
            <a:off x="1386521" y="3140690"/>
            <a:ext cx="2310063" cy="1768642"/>
          </a:xfrm>
          <a:prstGeom prst="wav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dirty="0">
                <a:solidFill>
                  <a:schemeClr val="tx1"/>
                </a:solidFill>
                <a:latin typeface="Ink Free" panose="03080402000500000000" pitchFamily="66" charset="0"/>
              </a:rPr>
              <a:t>Torear</a:t>
            </a:r>
          </a:p>
        </p:txBody>
      </p:sp>
      <p:sp>
        <p:nvSpPr>
          <p:cNvPr id="4" name="Onda 3">
            <a:extLst>
              <a:ext uri="{FF2B5EF4-FFF2-40B4-BE49-F238E27FC236}">
                <a16:creationId xmlns:a16="http://schemas.microsoft.com/office/drawing/2014/main" id="{D05DDA25-E5BA-D2BC-8AD0-B13066DAF0EA}"/>
              </a:ext>
            </a:extLst>
          </p:cNvPr>
          <p:cNvSpPr/>
          <p:nvPr/>
        </p:nvSpPr>
        <p:spPr>
          <a:xfrm>
            <a:off x="3231255" y="4950146"/>
            <a:ext cx="2310063" cy="1768642"/>
          </a:xfrm>
          <a:prstGeom prst="wav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dirty="0">
                <a:solidFill>
                  <a:schemeClr val="tx1"/>
                </a:solidFill>
                <a:latin typeface="Ink Free" panose="03080402000500000000" pitchFamily="66" charset="0"/>
              </a:rPr>
              <a:t>Friolero</a:t>
            </a:r>
          </a:p>
        </p:txBody>
      </p:sp>
      <p:sp>
        <p:nvSpPr>
          <p:cNvPr id="5" name="Onda 4">
            <a:extLst>
              <a:ext uri="{FF2B5EF4-FFF2-40B4-BE49-F238E27FC236}">
                <a16:creationId xmlns:a16="http://schemas.microsoft.com/office/drawing/2014/main" id="{40F826BA-88BB-C5A7-C08B-00A080CF4FB2}"/>
              </a:ext>
            </a:extLst>
          </p:cNvPr>
          <p:cNvSpPr/>
          <p:nvPr/>
        </p:nvSpPr>
        <p:spPr>
          <a:xfrm>
            <a:off x="5076995" y="3181504"/>
            <a:ext cx="2310063" cy="1768642"/>
          </a:xfrm>
          <a:prstGeom prst="wav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dirty="0">
                <a:solidFill>
                  <a:schemeClr val="tx1"/>
                </a:solidFill>
                <a:latin typeface="Ink Free" panose="03080402000500000000" pitchFamily="66" charset="0"/>
              </a:rPr>
              <a:t>Despotricar</a:t>
            </a:r>
          </a:p>
        </p:txBody>
      </p:sp>
      <p:sp>
        <p:nvSpPr>
          <p:cNvPr id="6" name="Onda 5">
            <a:extLst>
              <a:ext uri="{FF2B5EF4-FFF2-40B4-BE49-F238E27FC236}">
                <a16:creationId xmlns:a16="http://schemas.microsoft.com/office/drawing/2014/main" id="{2B98EA86-78B2-D318-01F8-0E32A529FDF5}"/>
              </a:ext>
            </a:extLst>
          </p:cNvPr>
          <p:cNvSpPr/>
          <p:nvPr/>
        </p:nvSpPr>
        <p:spPr>
          <a:xfrm>
            <a:off x="6962272" y="5005584"/>
            <a:ext cx="2423250" cy="1768642"/>
          </a:xfrm>
          <a:prstGeom prst="wav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dirty="0">
                <a:solidFill>
                  <a:schemeClr val="tx1"/>
                </a:solidFill>
                <a:latin typeface="Ink Free" panose="03080402000500000000" pitchFamily="66" charset="0"/>
              </a:rPr>
              <a:t>Desperezarse</a:t>
            </a:r>
          </a:p>
        </p:txBody>
      </p:sp>
      <p:sp>
        <p:nvSpPr>
          <p:cNvPr id="7" name="Onda 6">
            <a:extLst>
              <a:ext uri="{FF2B5EF4-FFF2-40B4-BE49-F238E27FC236}">
                <a16:creationId xmlns:a16="http://schemas.microsoft.com/office/drawing/2014/main" id="{B8CE30EB-B7D3-DB9D-58C1-50A62B6C6EF0}"/>
              </a:ext>
            </a:extLst>
          </p:cNvPr>
          <p:cNvSpPr/>
          <p:nvPr/>
        </p:nvSpPr>
        <p:spPr>
          <a:xfrm>
            <a:off x="8768475" y="3188816"/>
            <a:ext cx="2423250" cy="1768642"/>
          </a:xfrm>
          <a:prstGeom prst="wav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dirty="0">
                <a:solidFill>
                  <a:schemeClr val="tx1"/>
                </a:solidFill>
                <a:latin typeface="Ink Free" panose="03080402000500000000" pitchFamily="66" charset="0"/>
              </a:rPr>
              <a:t>[tener] arte</a:t>
            </a:r>
          </a:p>
        </p:txBody>
      </p:sp>
    </p:spTree>
    <p:extLst>
      <p:ext uri="{BB962C8B-B14F-4D97-AF65-F5344CB8AC3E}">
        <p14:creationId xmlns:p14="http://schemas.microsoft.com/office/powerpoint/2010/main" val="2866311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FD7B8DB9-C60E-B1DF-19AC-23EB5C9554A5}"/>
              </a:ext>
            </a:extLst>
          </p:cNvPr>
          <p:cNvSpPr txBox="1"/>
          <p:nvPr/>
        </p:nvSpPr>
        <p:spPr>
          <a:xfrm>
            <a:off x="2622460" y="523677"/>
            <a:ext cx="694707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s-ES" sz="3000" b="1" i="1" dirty="0" err="1">
                <a:solidFill>
                  <a:srgbClr val="0070C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Lost</a:t>
            </a:r>
            <a:r>
              <a:rPr lang="es-ES" sz="3000" b="1" i="1" dirty="0">
                <a:solidFill>
                  <a:srgbClr val="0070C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 </a:t>
            </a:r>
            <a:r>
              <a:rPr lang="es-ES" sz="3000" b="1" i="1" dirty="0" err="1">
                <a:solidFill>
                  <a:srgbClr val="0070C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Translation</a:t>
            </a:r>
            <a:r>
              <a:rPr lang="es-ES" sz="3000" b="1" i="0" dirty="0">
                <a:solidFill>
                  <a:srgbClr val="394149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en otras lenguas</a:t>
            </a:r>
          </a:p>
        </p:txBody>
      </p:sp>
      <p:sp>
        <p:nvSpPr>
          <p:cNvPr id="8" name="Onda 7">
            <a:extLst>
              <a:ext uri="{FF2B5EF4-FFF2-40B4-BE49-F238E27FC236}">
                <a16:creationId xmlns:a16="http://schemas.microsoft.com/office/drawing/2014/main" id="{15D9BED9-586A-A2B0-B417-DD47A46FFAAC}"/>
              </a:ext>
            </a:extLst>
          </p:cNvPr>
          <p:cNvSpPr/>
          <p:nvPr/>
        </p:nvSpPr>
        <p:spPr>
          <a:xfrm>
            <a:off x="869163" y="1420174"/>
            <a:ext cx="3017037" cy="1768642"/>
          </a:xfrm>
          <a:prstGeom prst="wav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b="1" dirty="0">
                <a:solidFill>
                  <a:schemeClr val="tx1"/>
                </a:solidFill>
                <a:latin typeface="Ink Free" panose="03080402000500000000" pitchFamily="66" charset="0"/>
              </a:rPr>
              <a:t>Saudade</a:t>
            </a:r>
          </a:p>
          <a:p>
            <a:pPr algn="ctr"/>
            <a:r>
              <a:rPr lang="es-ES" sz="2500" dirty="0">
                <a:solidFill>
                  <a:schemeClr val="tx1"/>
                </a:solidFill>
                <a:latin typeface="Ink Free" panose="03080402000500000000" pitchFamily="66" charset="0"/>
              </a:rPr>
              <a:t>[portugués]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BE72CCE-CA5F-1837-0D5B-499FFED44373}"/>
              </a:ext>
            </a:extLst>
          </p:cNvPr>
          <p:cNvSpPr txBox="1"/>
          <p:nvPr/>
        </p:nvSpPr>
        <p:spPr>
          <a:xfrm>
            <a:off x="869162" y="3188816"/>
            <a:ext cx="301703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500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 vago deseo por algo o alguien que ya no tenemos o que ya no existe</a:t>
            </a:r>
            <a:endParaRPr lang="es-ES" sz="15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505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FD7B8DB9-C60E-B1DF-19AC-23EB5C9554A5}"/>
              </a:ext>
            </a:extLst>
          </p:cNvPr>
          <p:cNvSpPr txBox="1"/>
          <p:nvPr/>
        </p:nvSpPr>
        <p:spPr>
          <a:xfrm>
            <a:off x="2622460" y="523677"/>
            <a:ext cx="694707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s-ES" sz="3000" b="1" i="1" dirty="0" err="1">
                <a:solidFill>
                  <a:srgbClr val="0070C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Lost</a:t>
            </a:r>
            <a:r>
              <a:rPr lang="es-ES" sz="3000" b="1" i="1" dirty="0">
                <a:solidFill>
                  <a:srgbClr val="0070C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 </a:t>
            </a:r>
            <a:r>
              <a:rPr lang="es-ES" sz="3000" b="1" i="1" dirty="0" err="1">
                <a:solidFill>
                  <a:srgbClr val="0070C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Translation</a:t>
            </a:r>
            <a:r>
              <a:rPr lang="es-ES" sz="3000" b="1" i="0" dirty="0">
                <a:solidFill>
                  <a:srgbClr val="394149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en otras lenguas</a:t>
            </a:r>
          </a:p>
        </p:txBody>
      </p:sp>
      <p:sp>
        <p:nvSpPr>
          <p:cNvPr id="8" name="Onda 7">
            <a:extLst>
              <a:ext uri="{FF2B5EF4-FFF2-40B4-BE49-F238E27FC236}">
                <a16:creationId xmlns:a16="http://schemas.microsoft.com/office/drawing/2014/main" id="{15D9BED9-586A-A2B0-B417-DD47A46FFAAC}"/>
              </a:ext>
            </a:extLst>
          </p:cNvPr>
          <p:cNvSpPr/>
          <p:nvPr/>
        </p:nvSpPr>
        <p:spPr>
          <a:xfrm>
            <a:off x="869163" y="1420174"/>
            <a:ext cx="3017037" cy="1768642"/>
          </a:xfrm>
          <a:prstGeom prst="wav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b="1" dirty="0">
                <a:solidFill>
                  <a:schemeClr val="tx1"/>
                </a:solidFill>
                <a:latin typeface="Ink Free" panose="03080402000500000000" pitchFamily="66" charset="0"/>
              </a:rPr>
              <a:t>Saudade</a:t>
            </a:r>
          </a:p>
          <a:p>
            <a:pPr algn="ctr"/>
            <a:r>
              <a:rPr lang="es-ES" sz="2500" dirty="0">
                <a:solidFill>
                  <a:schemeClr val="tx1"/>
                </a:solidFill>
                <a:latin typeface="Ink Free" panose="03080402000500000000" pitchFamily="66" charset="0"/>
              </a:rPr>
              <a:t>[portugués]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BE72CCE-CA5F-1837-0D5B-499FFED44373}"/>
              </a:ext>
            </a:extLst>
          </p:cNvPr>
          <p:cNvSpPr txBox="1"/>
          <p:nvPr/>
        </p:nvSpPr>
        <p:spPr>
          <a:xfrm>
            <a:off x="869162" y="3188816"/>
            <a:ext cx="301703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500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 vago deseo por algo o alguien que ya no tenemos o que ya no existe</a:t>
            </a:r>
            <a:endParaRPr lang="es-ES" sz="15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Onda 1">
            <a:extLst>
              <a:ext uri="{FF2B5EF4-FFF2-40B4-BE49-F238E27FC236}">
                <a16:creationId xmlns:a16="http://schemas.microsoft.com/office/drawing/2014/main" id="{329DBECC-A07B-D703-EE24-CF9F3C1B1D04}"/>
              </a:ext>
            </a:extLst>
          </p:cNvPr>
          <p:cNvSpPr/>
          <p:nvPr/>
        </p:nvSpPr>
        <p:spPr>
          <a:xfrm>
            <a:off x="4587481" y="1420174"/>
            <a:ext cx="3017037" cy="1768642"/>
          </a:xfrm>
          <a:prstGeom prst="wav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b="1" dirty="0" err="1">
                <a:solidFill>
                  <a:schemeClr val="tx1"/>
                </a:solidFill>
                <a:latin typeface="Ink Free" panose="03080402000500000000" pitchFamily="66" charset="0"/>
              </a:rPr>
              <a:t>Abbiocco</a:t>
            </a:r>
            <a:endParaRPr lang="es-ES" sz="2500" b="1" dirty="0">
              <a:solidFill>
                <a:schemeClr val="tx1"/>
              </a:solidFill>
              <a:latin typeface="Ink Free" panose="03080402000500000000" pitchFamily="66" charset="0"/>
            </a:endParaRPr>
          </a:p>
          <a:p>
            <a:pPr algn="ctr"/>
            <a:r>
              <a:rPr lang="es-ES" sz="2500" dirty="0">
                <a:solidFill>
                  <a:schemeClr val="tx1"/>
                </a:solidFill>
                <a:latin typeface="Ink Free" panose="03080402000500000000" pitchFamily="66" charset="0"/>
              </a:rPr>
              <a:t>[italiano]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9521C86-B590-F755-2C1A-FE6C0F01F28F}"/>
              </a:ext>
            </a:extLst>
          </p:cNvPr>
          <p:cNvSpPr txBox="1"/>
          <p:nvPr/>
        </p:nvSpPr>
        <p:spPr>
          <a:xfrm>
            <a:off x="4587480" y="3188816"/>
            <a:ext cx="301703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500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Estado de somnolencia después de una comida copiosa</a:t>
            </a:r>
            <a:endParaRPr lang="es-ES" sz="15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700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FD7B8DB9-C60E-B1DF-19AC-23EB5C9554A5}"/>
              </a:ext>
            </a:extLst>
          </p:cNvPr>
          <p:cNvSpPr txBox="1"/>
          <p:nvPr/>
        </p:nvSpPr>
        <p:spPr>
          <a:xfrm>
            <a:off x="2622460" y="523677"/>
            <a:ext cx="694707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s-ES" sz="3000" b="1" i="1" dirty="0" err="1">
                <a:solidFill>
                  <a:srgbClr val="0070C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Lost</a:t>
            </a:r>
            <a:r>
              <a:rPr lang="es-ES" sz="3000" b="1" i="1" dirty="0">
                <a:solidFill>
                  <a:srgbClr val="0070C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 </a:t>
            </a:r>
            <a:r>
              <a:rPr lang="es-ES" sz="3000" b="1" i="1" dirty="0" err="1">
                <a:solidFill>
                  <a:srgbClr val="0070C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Translation</a:t>
            </a:r>
            <a:r>
              <a:rPr lang="es-ES" sz="3000" b="1" i="0" dirty="0">
                <a:solidFill>
                  <a:srgbClr val="394149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en otras lenguas</a:t>
            </a:r>
          </a:p>
        </p:txBody>
      </p:sp>
      <p:sp>
        <p:nvSpPr>
          <p:cNvPr id="8" name="Onda 7">
            <a:extLst>
              <a:ext uri="{FF2B5EF4-FFF2-40B4-BE49-F238E27FC236}">
                <a16:creationId xmlns:a16="http://schemas.microsoft.com/office/drawing/2014/main" id="{15D9BED9-586A-A2B0-B417-DD47A46FFAAC}"/>
              </a:ext>
            </a:extLst>
          </p:cNvPr>
          <p:cNvSpPr/>
          <p:nvPr/>
        </p:nvSpPr>
        <p:spPr>
          <a:xfrm>
            <a:off x="869163" y="1420174"/>
            <a:ext cx="3017037" cy="1768642"/>
          </a:xfrm>
          <a:prstGeom prst="wav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b="1" dirty="0">
                <a:solidFill>
                  <a:schemeClr val="tx1"/>
                </a:solidFill>
                <a:latin typeface="Ink Free" panose="03080402000500000000" pitchFamily="66" charset="0"/>
              </a:rPr>
              <a:t>Saudade</a:t>
            </a:r>
          </a:p>
          <a:p>
            <a:pPr algn="ctr"/>
            <a:r>
              <a:rPr lang="es-ES" sz="2500" dirty="0">
                <a:solidFill>
                  <a:schemeClr val="tx1"/>
                </a:solidFill>
                <a:latin typeface="Ink Free" panose="03080402000500000000" pitchFamily="66" charset="0"/>
              </a:rPr>
              <a:t>[portugués]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BE72CCE-CA5F-1837-0D5B-499FFED44373}"/>
              </a:ext>
            </a:extLst>
          </p:cNvPr>
          <p:cNvSpPr txBox="1"/>
          <p:nvPr/>
        </p:nvSpPr>
        <p:spPr>
          <a:xfrm>
            <a:off x="869162" y="3188816"/>
            <a:ext cx="301703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500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 vago deseo por algo o alguien que ya no tenemos o que ya no existe</a:t>
            </a:r>
            <a:endParaRPr lang="es-ES" sz="15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Onda 1">
            <a:extLst>
              <a:ext uri="{FF2B5EF4-FFF2-40B4-BE49-F238E27FC236}">
                <a16:creationId xmlns:a16="http://schemas.microsoft.com/office/drawing/2014/main" id="{329DBECC-A07B-D703-EE24-CF9F3C1B1D04}"/>
              </a:ext>
            </a:extLst>
          </p:cNvPr>
          <p:cNvSpPr/>
          <p:nvPr/>
        </p:nvSpPr>
        <p:spPr>
          <a:xfrm>
            <a:off x="4587481" y="1420174"/>
            <a:ext cx="3017037" cy="1768642"/>
          </a:xfrm>
          <a:prstGeom prst="wav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b="1" dirty="0" err="1">
                <a:solidFill>
                  <a:schemeClr val="tx1"/>
                </a:solidFill>
                <a:latin typeface="Ink Free" panose="03080402000500000000" pitchFamily="66" charset="0"/>
              </a:rPr>
              <a:t>Abbiocco</a:t>
            </a:r>
            <a:endParaRPr lang="es-ES" sz="2500" b="1" dirty="0">
              <a:solidFill>
                <a:schemeClr val="tx1"/>
              </a:solidFill>
              <a:latin typeface="Ink Free" panose="03080402000500000000" pitchFamily="66" charset="0"/>
            </a:endParaRPr>
          </a:p>
          <a:p>
            <a:pPr algn="ctr"/>
            <a:r>
              <a:rPr lang="es-ES" sz="2500" dirty="0">
                <a:solidFill>
                  <a:schemeClr val="tx1"/>
                </a:solidFill>
                <a:latin typeface="Ink Free" panose="03080402000500000000" pitchFamily="66" charset="0"/>
              </a:rPr>
              <a:t>[italiano]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9521C86-B590-F755-2C1A-FE6C0F01F28F}"/>
              </a:ext>
            </a:extLst>
          </p:cNvPr>
          <p:cNvSpPr txBox="1"/>
          <p:nvPr/>
        </p:nvSpPr>
        <p:spPr>
          <a:xfrm>
            <a:off x="4587480" y="3188816"/>
            <a:ext cx="301703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500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Estado de somnolencia después de una comida copiosa</a:t>
            </a:r>
            <a:endParaRPr lang="es-ES" sz="15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Onda 3">
            <a:extLst>
              <a:ext uri="{FF2B5EF4-FFF2-40B4-BE49-F238E27FC236}">
                <a16:creationId xmlns:a16="http://schemas.microsoft.com/office/drawing/2014/main" id="{3F12D089-BCE7-0A21-9AE0-900C245412E1}"/>
              </a:ext>
            </a:extLst>
          </p:cNvPr>
          <p:cNvSpPr/>
          <p:nvPr/>
        </p:nvSpPr>
        <p:spPr>
          <a:xfrm>
            <a:off x="8305797" y="1420174"/>
            <a:ext cx="3017037" cy="1768642"/>
          </a:xfrm>
          <a:prstGeom prst="wav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b="1" dirty="0" err="1">
                <a:solidFill>
                  <a:schemeClr val="tx1"/>
                </a:solidFill>
                <a:latin typeface="Ink Free" panose="03080402000500000000" pitchFamily="66" charset="0"/>
              </a:rPr>
              <a:t>L’esprit</a:t>
            </a:r>
            <a:r>
              <a:rPr lang="es-ES" sz="2500" b="1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s-ES" sz="2500" b="1" dirty="0" err="1">
                <a:solidFill>
                  <a:schemeClr val="tx1"/>
                </a:solidFill>
                <a:latin typeface="Ink Free" panose="03080402000500000000" pitchFamily="66" charset="0"/>
              </a:rPr>
              <a:t>d’escalier</a:t>
            </a:r>
            <a:endParaRPr lang="es-ES" sz="2500" b="1" dirty="0">
              <a:solidFill>
                <a:schemeClr val="tx1"/>
              </a:solidFill>
              <a:latin typeface="Ink Free" panose="03080402000500000000" pitchFamily="66" charset="0"/>
            </a:endParaRPr>
          </a:p>
          <a:p>
            <a:pPr algn="ctr"/>
            <a:r>
              <a:rPr lang="es-ES" sz="2500" dirty="0">
                <a:solidFill>
                  <a:schemeClr val="tx1"/>
                </a:solidFill>
                <a:latin typeface="Ink Free" panose="03080402000500000000" pitchFamily="66" charset="0"/>
              </a:rPr>
              <a:t>[francés]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7C6C042-82FC-D9EB-A541-12A526E82D36}"/>
              </a:ext>
            </a:extLst>
          </p:cNvPr>
          <p:cNvSpPr txBox="1"/>
          <p:nvPr/>
        </p:nvSpPr>
        <p:spPr>
          <a:xfrm>
            <a:off x="8305796" y="3188816"/>
            <a:ext cx="301703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500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Ocurrencia de una respuesta ingeniosa cuando ya es tarde para darla</a:t>
            </a:r>
            <a:endParaRPr lang="es-ES" sz="15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074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FD7B8DB9-C60E-B1DF-19AC-23EB5C9554A5}"/>
              </a:ext>
            </a:extLst>
          </p:cNvPr>
          <p:cNvSpPr txBox="1"/>
          <p:nvPr/>
        </p:nvSpPr>
        <p:spPr>
          <a:xfrm>
            <a:off x="2622460" y="523677"/>
            <a:ext cx="694707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s-ES" sz="3000" b="1" i="1" dirty="0" err="1">
                <a:solidFill>
                  <a:srgbClr val="0070C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Lost</a:t>
            </a:r>
            <a:r>
              <a:rPr lang="es-ES" sz="3000" b="1" i="1" dirty="0">
                <a:solidFill>
                  <a:srgbClr val="0070C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 </a:t>
            </a:r>
            <a:r>
              <a:rPr lang="es-ES" sz="3000" b="1" i="1" dirty="0" err="1">
                <a:solidFill>
                  <a:srgbClr val="0070C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Translation</a:t>
            </a:r>
            <a:r>
              <a:rPr lang="es-ES" sz="3000" b="1" i="0" dirty="0">
                <a:solidFill>
                  <a:srgbClr val="394149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en otras lenguas</a:t>
            </a:r>
          </a:p>
        </p:txBody>
      </p:sp>
      <p:sp>
        <p:nvSpPr>
          <p:cNvPr id="8" name="Onda 7">
            <a:extLst>
              <a:ext uri="{FF2B5EF4-FFF2-40B4-BE49-F238E27FC236}">
                <a16:creationId xmlns:a16="http://schemas.microsoft.com/office/drawing/2014/main" id="{15D9BED9-586A-A2B0-B417-DD47A46FFAAC}"/>
              </a:ext>
            </a:extLst>
          </p:cNvPr>
          <p:cNvSpPr/>
          <p:nvPr/>
        </p:nvSpPr>
        <p:spPr>
          <a:xfrm>
            <a:off x="869163" y="1420174"/>
            <a:ext cx="3017037" cy="1768642"/>
          </a:xfrm>
          <a:prstGeom prst="wav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b="1" dirty="0">
                <a:solidFill>
                  <a:schemeClr val="tx1"/>
                </a:solidFill>
                <a:latin typeface="Ink Free" panose="03080402000500000000" pitchFamily="66" charset="0"/>
              </a:rPr>
              <a:t>Saudade</a:t>
            </a:r>
          </a:p>
          <a:p>
            <a:pPr algn="ctr"/>
            <a:r>
              <a:rPr lang="es-ES" sz="2500" dirty="0">
                <a:solidFill>
                  <a:schemeClr val="tx1"/>
                </a:solidFill>
                <a:latin typeface="Ink Free" panose="03080402000500000000" pitchFamily="66" charset="0"/>
              </a:rPr>
              <a:t>[portugués]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BE72CCE-CA5F-1837-0D5B-499FFED44373}"/>
              </a:ext>
            </a:extLst>
          </p:cNvPr>
          <p:cNvSpPr txBox="1"/>
          <p:nvPr/>
        </p:nvSpPr>
        <p:spPr>
          <a:xfrm>
            <a:off x="869162" y="3188816"/>
            <a:ext cx="301703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500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 vago deseo por algo o alguien que ya no tenemos o que ya no existe</a:t>
            </a:r>
            <a:endParaRPr lang="es-ES" sz="15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Onda 1">
            <a:extLst>
              <a:ext uri="{FF2B5EF4-FFF2-40B4-BE49-F238E27FC236}">
                <a16:creationId xmlns:a16="http://schemas.microsoft.com/office/drawing/2014/main" id="{329DBECC-A07B-D703-EE24-CF9F3C1B1D04}"/>
              </a:ext>
            </a:extLst>
          </p:cNvPr>
          <p:cNvSpPr/>
          <p:nvPr/>
        </p:nvSpPr>
        <p:spPr>
          <a:xfrm>
            <a:off x="4587481" y="1420174"/>
            <a:ext cx="3017037" cy="1768642"/>
          </a:xfrm>
          <a:prstGeom prst="wav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b="1" dirty="0" err="1">
                <a:solidFill>
                  <a:schemeClr val="tx1"/>
                </a:solidFill>
                <a:latin typeface="Ink Free" panose="03080402000500000000" pitchFamily="66" charset="0"/>
              </a:rPr>
              <a:t>Abbiocco</a:t>
            </a:r>
            <a:endParaRPr lang="es-ES" sz="2500" b="1" dirty="0">
              <a:solidFill>
                <a:schemeClr val="tx1"/>
              </a:solidFill>
              <a:latin typeface="Ink Free" panose="03080402000500000000" pitchFamily="66" charset="0"/>
            </a:endParaRPr>
          </a:p>
          <a:p>
            <a:pPr algn="ctr"/>
            <a:r>
              <a:rPr lang="es-ES" sz="2500" dirty="0">
                <a:solidFill>
                  <a:schemeClr val="tx1"/>
                </a:solidFill>
                <a:latin typeface="Ink Free" panose="03080402000500000000" pitchFamily="66" charset="0"/>
              </a:rPr>
              <a:t>[italiano]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9521C86-B590-F755-2C1A-FE6C0F01F28F}"/>
              </a:ext>
            </a:extLst>
          </p:cNvPr>
          <p:cNvSpPr txBox="1"/>
          <p:nvPr/>
        </p:nvSpPr>
        <p:spPr>
          <a:xfrm>
            <a:off x="4587480" y="3188816"/>
            <a:ext cx="301703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500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Estado de somnolencia después de una comida copiosa</a:t>
            </a:r>
            <a:endParaRPr lang="es-ES" sz="15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Onda 3">
            <a:extLst>
              <a:ext uri="{FF2B5EF4-FFF2-40B4-BE49-F238E27FC236}">
                <a16:creationId xmlns:a16="http://schemas.microsoft.com/office/drawing/2014/main" id="{3F12D089-BCE7-0A21-9AE0-900C245412E1}"/>
              </a:ext>
            </a:extLst>
          </p:cNvPr>
          <p:cNvSpPr/>
          <p:nvPr/>
        </p:nvSpPr>
        <p:spPr>
          <a:xfrm>
            <a:off x="8305797" y="1420174"/>
            <a:ext cx="3017037" cy="1768642"/>
          </a:xfrm>
          <a:prstGeom prst="wav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b="1" dirty="0" err="1">
                <a:solidFill>
                  <a:schemeClr val="tx1"/>
                </a:solidFill>
                <a:latin typeface="Ink Free" panose="03080402000500000000" pitchFamily="66" charset="0"/>
              </a:rPr>
              <a:t>L’esprit</a:t>
            </a:r>
            <a:r>
              <a:rPr lang="es-ES" sz="2500" b="1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s-ES" sz="2500" b="1" dirty="0" err="1">
                <a:solidFill>
                  <a:schemeClr val="tx1"/>
                </a:solidFill>
                <a:latin typeface="Ink Free" panose="03080402000500000000" pitchFamily="66" charset="0"/>
              </a:rPr>
              <a:t>d’escalier</a:t>
            </a:r>
            <a:endParaRPr lang="es-ES" sz="2500" b="1" dirty="0">
              <a:solidFill>
                <a:schemeClr val="tx1"/>
              </a:solidFill>
              <a:latin typeface="Ink Free" panose="03080402000500000000" pitchFamily="66" charset="0"/>
            </a:endParaRPr>
          </a:p>
          <a:p>
            <a:pPr algn="ctr"/>
            <a:r>
              <a:rPr lang="es-ES" sz="2500" dirty="0">
                <a:solidFill>
                  <a:schemeClr val="tx1"/>
                </a:solidFill>
                <a:latin typeface="Ink Free" panose="03080402000500000000" pitchFamily="66" charset="0"/>
              </a:rPr>
              <a:t>[francés]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7C6C042-82FC-D9EB-A541-12A526E82D36}"/>
              </a:ext>
            </a:extLst>
          </p:cNvPr>
          <p:cNvSpPr txBox="1"/>
          <p:nvPr/>
        </p:nvSpPr>
        <p:spPr>
          <a:xfrm>
            <a:off x="8305796" y="3188816"/>
            <a:ext cx="301703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500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Ocurrencia de una respuesta ingeniosa cuando ya es tarde para darla</a:t>
            </a:r>
            <a:endParaRPr lang="es-ES" sz="15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Onda 5">
            <a:extLst>
              <a:ext uri="{FF2B5EF4-FFF2-40B4-BE49-F238E27FC236}">
                <a16:creationId xmlns:a16="http://schemas.microsoft.com/office/drawing/2014/main" id="{CBC3AE20-523C-EF5D-1CA6-5D2ECD51F805}"/>
              </a:ext>
            </a:extLst>
          </p:cNvPr>
          <p:cNvSpPr/>
          <p:nvPr/>
        </p:nvSpPr>
        <p:spPr>
          <a:xfrm>
            <a:off x="2622460" y="3973646"/>
            <a:ext cx="3017037" cy="1768642"/>
          </a:xfrm>
          <a:prstGeom prst="wav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b="1" dirty="0" err="1">
                <a:solidFill>
                  <a:schemeClr val="tx1"/>
                </a:solidFill>
                <a:latin typeface="Ink Free" panose="03080402000500000000" pitchFamily="66" charset="0"/>
              </a:rPr>
              <a:t>Schilderwald</a:t>
            </a:r>
            <a:endParaRPr lang="es-ES" sz="2500" b="1" dirty="0">
              <a:solidFill>
                <a:schemeClr val="tx1"/>
              </a:solidFill>
              <a:latin typeface="Ink Free" panose="03080402000500000000" pitchFamily="66" charset="0"/>
            </a:endParaRPr>
          </a:p>
          <a:p>
            <a:pPr algn="ctr"/>
            <a:r>
              <a:rPr lang="es-ES" sz="2500" dirty="0">
                <a:solidFill>
                  <a:schemeClr val="tx1"/>
                </a:solidFill>
                <a:latin typeface="Ink Free" panose="03080402000500000000" pitchFamily="66" charset="0"/>
              </a:rPr>
              <a:t>[alemán]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C5ABC00-AFC0-0FF3-EC85-C92C526D90E2}"/>
              </a:ext>
            </a:extLst>
          </p:cNvPr>
          <p:cNvSpPr txBox="1"/>
          <p:nvPr/>
        </p:nvSpPr>
        <p:spPr>
          <a:xfrm>
            <a:off x="2622459" y="5742288"/>
            <a:ext cx="301703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500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Una calle con tantas señales que, en vez de ayudar, confunden</a:t>
            </a:r>
            <a:endParaRPr lang="es-ES" sz="15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6600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6659</TotalTime>
  <Words>460</Words>
  <Application>Microsoft Office PowerPoint</Application>
  <PresentationFormat>Panorámica</PresentationFormat>
  <Paragraphs>80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Ink Free</vt:lpstr>
      <vt:lpstr>Lato</vt:lpstr>
      <vt:lpstr>Tema de Office</vt:lpstr>
      <vt:lpstr>Perdidos en la traducción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Olga Ivanova</dc:creator>
  <cp:lastModifiedBy>SGOA</cp:lastModifiedBy>
  <cp:revision>74</cp:revision>
  <cp:lastPrinted>2023-04-21T04:22:40Z</cp:lastPrinted>
  <dcterms:created xsi:type="dcterms:W3CDTF">2023-03-25T19:13:16Z</dcterms:created>
  <dcterms:modified xsi:type="dcterms:W3CDTF">2023-11-22T08:07:33Z</dcterms:modified>
</cp:coreProperties>
</file>